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32"/>
  </p:notesMasterIdLst>
  <p:sldIdLst>
    <p:sldId id="256" r:id="rId3"/>
    <p:sldId id="257" r:id="rId4"/>
    <p:sldId id="269" r:id="rId5"/>
    <p:sldId id="305" r:id="rId6"/>
    <p:sldId id="258" r:id="rId7"/>
    <p:sldId id="296" r:id="rId8"/>
    <p:sldId id="298" r:id="rId9"/>
    <p:sldId id="299" r:id="rId10"/>
    <p:sldId id="300" r:id="rId11"/>
    <p:sldId id="297" r:id="rId12"/>
    <p:sldId id="302" r:id="rId13"/>
    <p:sldId id="259" r:id="rId14"/>
    <p:sldId id="320" r:id="rId15"/>
    <p:sldId id="321" r:id="rId16"/>
    <p:sldId id="278" r:id="rId17"/>
    <p:sldId id="279" r:id="rId18"/>
    <p:sldId id="276" r:id="rId19"/>
    <p:sldId id="277" r:id="rId20"/>
    <p:sldId id="281" r:id="rId21"/>
    <p:sldId id="263" r:id="rId22"/>
    <p:sldId id="262" r:id="rId23"/>
    <p:sldId id="287" r:id="rId24"/>
    <p:sldId id="261" r:id="rId25"/>
    <p:sldId id="264" r:id="rId26"/>
    <p:sldId id="306" r:id="rId27"/>
    <p:sldId id="272" r:id="rId28"/>
    <p:sldId id="273" r:id="rId29"/>
    <p:sldId id="289" r:id="rId30"/>
    <p:sldId id="290" r:id="rId31"/>
  </p:sldIdLst>
  <p:sldSz cx="10691813" cy="7559675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rélie MORETTI" initials="AM" lastIdx="1" clrIdx="0">
    <p:extLst>
      <p:ext uri="{19B8F6BF-5375-455C-9EA6-DF929625EA0E}">
        <p15:presenceInfo xmlns:p15="http://schemas.microsoft.com/office/powerpoint/2012/main" userId="S-1-5-21-418387897-905517664-1538882281-52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19" y="-29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3759C7CD-98A7-4D4D-B4DB-79DEBDC9BF14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86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C175075B-239D-45E7-91A2-D311432676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21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325" y="3304893"/>
            <a:ext cx="7731125" cy="68768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400">
                <a:solidFill>
                  <a:srgbClr val="AD0F25"/>
                </a:solidFill>
              </a:defRPr>
            </a:lvl1pPr>
          </a:lstStyle>
          <a:p>
            <a:pPr lvl="0"/>
            <a:r>
              <a:rPr lang="fr-FR" dirty="0"/>
              <a:t>Titre du document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217285" y="7134380"/>
            <a:ext cx="6780276" cy="23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Titre doc l Emetteur l Commune de Chaponost l </a:t>
            </a:r>
            <a:fld id="{FA69C925-6B18-4DF6-AC84-2E79F5A76051}" type="datetime4">
              <a:rPr lang="fr-FR" smtClean="0"/>
              <a:t>12 avril 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899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217285" y="7134380"/>
            <a:ext cx="6780276" cy="235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Titre doc l Emetteur l Commune de Chaponost l </a:t>
            </a:r>
            <a:fld id="{FA69C925-6B18-4DF6-AC84-2E79F5A76051}" type="datetime4">
              <a:rPr lang="fr-FR" smtClean="0"/>
              <a:t>12 avril 2017</a:t>
            </a:fld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2" hasCustomPrompt="1"/>
          </p:nvPr>
        </p:nvSpPr>
        <p:spPr>
          <a:xfrm>
            <a:off x="2000816" y="308287"/>
            <a:ext cx="7641392" cy="4703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>
                <a:solidFill>
                  <a:srgbClr val="AD0F25"/>
                </a:solidFill>
              </a:defRPr>
            </a:lvl1pPr>
          </a:lstStyle>
          <a:p>
            <a:pPr lvl="0"/>
            <a:r>
              <a:rPr lang="fr-FR" dirty="0"/>
              <a:t>TITRE PAGE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3" hasCustomPrompt="1"/>
          </p:nvPr>
        </p:nvSpPr>
        <p:spPr>
          <a:xfrm>
            <a:off x="2000817" y="778599"/>
            <a:ext cx="7641392" cy="38929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Sous-titre de la page</a:t>
            </a:r>
          </a:p>
        </p:txBody>
      </p:sp>
    </p:spTree>
    <p:extLst>
      <p:ext uri="{BB962C8B-B14F-4D97-AF65-F5344CB8AC3E}">
        <p14:creationId xmlns:p14="http://schemas.microsoft.com/office/powerpoint/2010/main" val="166476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 userDrawn="1"/>
        </p:nvGrpSpPr>
        <p:grpSpPr>
          <a:xfrm>
            <a:off x="9528024" y="3340729"/>
            <a:ext cx="3026442" cy="4318085"/>
            <a:chOff x="9528024" y="3340729"/>
            <a:chExt cx="3026442" cy="4318085"/>
          </a:xfrm>
        </p:grpSpPr>
        <p:sp>
          <p:nvSpPr>
            <p:cNvPr id="10" name="Rectangle 9"/>
            <p:cNvSpPr/>
            <p:nvPr userDrawn="1"/>
          </p:nvSpPr>
          <p:spPr>
            <a:xfrm rot="21285769">
              <a:off x="9528024" y="3340729"/>
              <a:ext cx="2616451" cy="298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 userDrawn="1"/>
          </p:nvSpPr>
          <p:spPr>
            <a:xfrm rot="21285769">
              <a:off x="9589891" y="3839549"/>
              <a:ext cx="2616451" cy="298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 userDrawn="1"/>
          </p:nvSpPr>
          <p:spPr>
            <a:xfrm rot="21285769">
              <a:off x="9653266" y="4348733"/>
              <a:ext cx="2616451" cy="298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 userDrawn="1"/>
          </p:nvSpPr>
          <p:spPr>
            <a:xfrm rot="21285769">
              <a:off x="9698536" y="4848867"/>
              <a:ext cx="2616451" cy="298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 userDrawn="1"/>
          </p:nvSpPr>
          <p:spPr>
            <a:xfrm rot="21285769">
              <a:off x="9743807" y="5380469"/>
              <a:ext cx="2616451" cy="298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 userDrawn="1"/>
          </p:nvSpPr>
          <p:spPr>
            <a:xfrm rot="21285769">
              <a:off x="9789079" y="5857966"/>
              <a:ext cx="2616451" cy="298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 userDrawn="1"/>
          </p:nvSpPr>
          <p:spPr>
            <a:xfrm rot="21285769">
              <a:off x="9834352" y="6364348"/>
              <a:ext cx="2616451" cy="298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 userDrawn="1"/>
          </p:nvSpPr>
          <p:spPr>
            <a:xfrm rot="21285769">
              <a:off x="9886183" y="6880216"/>
              <a:ext cx="2616451" cy="298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 userDrawn="1"/>
          </p:nvSpPr>
          <p:spPr>
            <a:xfrm rot="21285769">
              <a:off x="9938015" y="7360050"/>
              <a:ext cx="2616451" cy="298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73432" cy="1661163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4861713" y="4010685"/>
            <a:ext cx="4155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Chaponost</a:t>
            </a:r>
            <a:r>
              <a:rPr lang="fr-FR" sz="2000" dirty="0">
                <a:solidFill>
                  <a:srgbClr val="AD0F25"/>
                </a:solidFill>
              </a:rPr>
              <a:t> l </a:t>
            </a:r>
            <a:fld id="{8222ED8E-661F-4318-88E4-009D3BD14620}" type="datetime4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r"/>
              <a:t>19 avril 2024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5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053" y="-9053"/>
            <a:ext cx="2013750" cy="978750"/>
          </a:xfrm>
          <a:prstGeom prst="rect">
            <a:avLst/>
          </a:prstGeom>
        </p:spPr>
      </p:pic>
      <p:grpSp>
        <p:nvGrpSpPr>
          <p:cNvPr id="8" name="Groupe 7"/>
          <p:cNvGrpSpPr/>
          <p:nvPr userDrawn="1"/>
        </p:nvGrpSpPr>
        <p:grpSpPr>
          <a:xfrm>
            <a:off x="9528024" y="3340729"/>
            <a:ext cx="3026442" cy="4318085"/>
            <a:chOff x="9528024" y="3340729"/>
            <a:chExt cx="3026442" cy="4318085"/>
          </a:xfrm>
        </p:grpSpPr>
        <p:sp>
          <p:nvSpPr>
            <p:cNvPr id="9" name="Rectangle 8"/>
            <p:cNvSpPr/>
            <p:nvPr userDrawn="1"/>
          </p:nvSpPr>
          <p:spPr>
            <a:xfrm rot="21285769">
              <a:off x="9528024" y="3340729"/>
              <a:ext cx="2616451" cy="298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 userDrawn="1"/>
          </p:nvSpPr>
          <p:spPr>
            <a:xfrm rot="21285769">
              <a:off x="9589891" y="3839549"/>
              <a:ext cx="2616451" cy="298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 userDrawn="1"/>
          </p:nvSpPr>
          <p:spPr>
            <a:xfrm rot="21285769">
              <a:off x="9653266" y="4348733"/>
              <a:ext cx="2616451" cy="298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 userDrawn="1"/>
          </p:nvSpPr>
          <p:spPr>
            <a:xfrm rot="21285769">
              <a:off x="9698536" y="4848867"/>
              <a:ext cx="2616451" cy="298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 userDrawn="1"/>
          </p:nvSpPr>
          <p:spPr>
            <a:xfrm rot="21285769">
              <a:off x="9743807" y="5380469"/>
              <a:ext cx="2616451" cy="298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 userDrawn="1"/>
          </p:nvSpPr>
          <p:spPr>
            <a:xfrm rot="21285769">
              <a:off x="9789079" y="5857966"/>
              <a:ext cx="2616451" cy="298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 userDrawn="1"/>
          </p:nvSpPr>
          <p:spPr>
            <a:xfrm rot="21285769">
              <a:off x="9834352" y="6364348"/>
              <a:ext cx="2616451" cy="298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 userDrawn="1"/>
          </p:nvSpPr>
          <p:spPr>
            <a:xfrm rot="21285769">
              <a:off x="9886183" y="6880216"/>
              <a:ext cx="2616451" cy="298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 userDrawn="1"/>
          </p:nvSpPr>
          <p:spPr>
            <a:xfrm rot="21285769">
              <a:off x="9938015" y="7360050"/>
              <a:ext cx="2616451" cy="298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ZoneTexte 18"/>
          <p:cNvSpPr txBox="1"/>
          <p:nvPr userDrawn="1"/>
        </p:nvSpPr>
        <p:spPr>
          <a:xfrm>
            <a:off x="228277" y="244444"/>
            <a:ext cx="1539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662074-3B50-49CC-9F6F-D2D91D3A3B8A}" type="slidenum">
              <a:rPr lang="fr-FR" sz="1600" smtClean="0">
                <a:solidFill>
                  <a:schemeClr val="bg1"/>
                </a:solidFill>
              </a:rPr>
              <a:t>‹N°›</a:t>
            </a:fld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2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09782" y="1255616"/>
            <a:ext cx="9472248" cy="2121877"/>
          </a:xfrm>
        </p:spPr>
        <p:txBody>
          <a:bodyPr/>
          <a:lstStyle/>
          <a:p>
            <a:endParaRPr lang="fr-FR" b="1" dirty="0"/>
          </a:p>
          <a:p>
            <a:r>
              <a:rPr lang="fr-FR" b="1" dirty="0"/>
              <a:t>Comptes administratifs 2023</a:t>
            </a:r>
          </a:p>
        </p:txBody>
      </p:sp>
    </p:spTree>
    <p:extLst>
      <p:ext uri="{BB962C8B-B14F-4D97-AF65-F5344CB8AC3E}">
        <p14:creationId xmlns:p14="http://schemas.microsoft.com/office/powerpoint/2010/main" val="735821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2961757" y="296940"/>
            <a:ext cx="7641392" cy="470312"/>
          </a:xfrm>
        </p:spPr>
        <p:txBody>
          <a:bodyPr/>
          <a:lstStyle/>
          <a:p>
            <a:r>
              <a:rPr lang="fr-FR" sz="3600" b="1" dirty="0"/>
              <a:t>CA 2023 - COMMUNE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3878665" y="778599"/>
            <a:ext cx="6724484" cy="389298"/>
          </a:xfrm>
        </p:spPr>
        <p:txBody>
          <a:bodyPr/>
          <a:lstStyle/>
          <a:p>
            <a:r>
              <a:rPr lang="fr-FR" sz="2200" b="1" dirty="0"/>
              <a:t>Chapitre 75 – Autres produits de gestion courante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B6BA73-A6D9-47A8-ADB5-FD316AE328AC}"/>
              </a:ext>
            </a:extLst>
          </p:cNvPr>
          <p:cNvSpPr/>
          <p:nvPr/>
        </p:nvSpPr>
        <p:spPr>
          <a:xfrm>
            <a:off x="176703" y="3442339"/>
            <a:ext cx="101161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/>
              <a:t>Il s’agit principalement des recettes liées aux loyers et aux locations de salles municipales.</a:t>
            </a:r>
          </a:p>
          <a:p>
            <a:pPr algn="just"/>
            <a:r>
              <a:rPr lang="fr-FR" sz="2800" b="1" dirty="0"/>
              <a:t>Augmentation des recettes liées aux loyers de + 12 K€ par rapport au réalisé 2022 (location </a:t>
            </a:r>
            <a:r>
              <a:rPr lang="fr-FR" sz="2800" b="1" dirty="0" err="1"/>
              <a:t>chapon'all</a:t>
            </a:r>
            <a:r>
              <a:rPr lang="fr-FR" sz="2800" b="1" dirty="0"/>
              <a:t>) mais des recettes inférieures à l'alloué compte tenu de la fin du bail de la maison Sorlin en juin 2023.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5F598A7-FE92-430C-9149-5F5E85262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761" y="1784377"/>
            <a:ext cx="816935" cy="5608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0A1A7A-2650-40E0-B97F-130E712C173B}"/>
              </a:ext>
            </a:extLst>
          </p:cNvPr>
          <p:cNvSpPr/>
          <p:nvPr/>
        </p:nvSpPr>
        <p:spPr>
          <a:xfrm>
            <a:off x="6172942" y="1698881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Réalisé 2023 = + 12 K€ par / l’alloué 2023</a:t>
            </a:r>
          </a:p>
          <a:p>
            <a:r>
              <a:rPr lang="fr-FR" b="1" dirty="0"/>
              <a:t>	      =  - 7 K€ par / au réalisé 2022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6BC486-3333-4681-B98B-93CA4253A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97" y="924104"/>
            <a:ext cx="3956774" cy="188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94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2724298" y="293563"/>
            <a:ext cx="7641392" cy="470312"/>
          </a:xfrm>
        </p:spPr>
        <p:txBody>
          <a:bodyPr/>
          <a:lstStyle/>
          <a:p>
            <a:r>
              <a:rPr lang="fr-FR" sz="3600" b="1" dirty="0"/>
              <a:t>CA 2023 - COMMUNE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104336" y="778599"/>
            <a:ext cx="8338703" cy="389298"/>
          </a:xfrm>
        </p:spPr>
        <p:txBody>
          <a:bodyPr/>
          <a:lstStyle/>
          <a:p>
            <a:r>
              <a:rPr lang="fr-FR" sz="2800" b="1" dirty="0"/>
              <a:t>Chapitre 77  – Produits exceptionnels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C25EDF-8799-47D3-BF17-09C5DA479A10}"/>
              </a:ext>
            </a:extLst>
          </p:cNvPr>
          <p:cNvSpPr/>
          <p:nvPr/>
        </p:nvSpPr>
        <p:spPr>
          <a:xfrm>
            <a:off x="6203532" y="1429543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Réalisé 2023 = + 71 K€ par / l’alloué 2023</a:t>
            </a:r>
          </a:p>
          <a:p>
            <a:r>
              <a:rPr lang="fr-FR" b="1" dirty="0"/>
              <a:t>	      =  - 246 K€ par / au réalisé 2022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6880BB4-A995-4290-B86B-D21549242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132" y="1515039"/>
            <a:ext cx="816935" cy="5608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157A27-A1E8-4D83-BE5D-9CD5C5388E6F}"/>
              </a:ext>
            </a:extLst>
          </p:cNvPr>
          <p:cNvSpPr/>
          <p:nvPr/>
        </p:nvSpPr>
        <p:spPr>
          <a:xfrm>
            <a:off x="0" y="3323825"/>
            <a:ext cx="104430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800" b="1" dirty="0"/>
              <a:t>En 2023 : recette exceptionnelle liée à la refacturation des coûts de démolition de l’immeuble effondré au propriétaire : + 58 K€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800" b="1" dirty="0"/>
              <a:t>Parallèlement, sur 2022 : recettes exceptionnelle liée au contentieux de la médiathèque :  296 K €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800" b="1" dirty="0"/>
              <a:t>Recettes liées aux cessions : 17,5  K€ en 2023 dont cession Jacob = 14 K€ et cession véhicule PM = 3,5 K€ (Pas de cessions sur 2022)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8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456FE8E-662A-45D2-8F38-89010EAAD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97" y="659981"/>
            <a:ext cx="4302370" cy="222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32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2613658" y="109754"/>
            <a:ext cx="7641392" cy="470312"/>
          </a:xfrm>
        </p:spPr>
        <p:txBody>
          <a:bodyPr/>
          <a:lstStyle/>
          <a:p>
            <a:r>
              <a:rPr lang="fr-FR" sz="3600" b="1" dirty="0"/>
              <a:t>CA 2023 - COMMUNE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613658" y="580066"/>
            <a:ext cx="7641392" cy="389298"/>
          </a:xfrm>
        </p:spPr>
        <p:txBody>
          <a:bodyPr/>
          <a:lstStyle/>
          <a:p>
            <a:r>
              <a:rPr lang="fr-FR" sz="2800" b="1" dirty="0"/>
              <a:t>Dépenses de fonctionnement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1FE7DB-0AA7-411B-8802-044C92FA07A1}"/>
              </a:ext>
            </a:extLst>
          </p:cNvPr>
          <p:cNvSpPr/>
          <p:nvPr/>
        </p:nvSpPr>
        <p:spPr>
          <a:xfrm>
            <a:off x="177331" y="906485"/>
            <a:ext cx="105144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Globalement, s’agissant des dépenses réelles de fonctionnement 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/>
              <a:t>+ 462 K€, soit + 4,63 % par rapport au réalisé 2022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/>
              <a:t>- 165 K€, soit - 1,56 % par rapport à l’alloué 2023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9E3EA84-2E34-4F52-A1F4-53A963F13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4" y="2057769"/>
            <a:ext cx="10461643" cy="501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6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3050421" y="116367"/>
            <a:ext cx="7641392" cy="470312"/>
          </a:xfrm>
        </p:spPr>
        <p:txBody>
          <a:bodyPr/>
          <a:lstStyle/>
          <a:p>
            <a:r>
              <a:rPr lang="fr-FR" sz="3600" b="1" dirty="0"/>
              <a:t>CA 2023 - COMMUNE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3050421" y="667693"/>
            <a:ext cx="7641392" cy="389298"/>
          </a:xfrm>
        </p:spPr>
        <p:txBody>
          <a:bodyPr/>
          <a:lstStyle/>
          <a:p>
            <a:r>
              <a:rPr lang="fr-FR" sz="2800" b="1" dirty="0"/>
              <a:t>Chapitre 011 – Charges à caractère général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A2769A3-9667-4610-ACBC-0138F9772025}"/>
              </a:ext>
            </a:extLst>
          </p:cNvPr>
          <p:cNvSpPr txBox="1"/>
          <p:nvPr/>
        </p:nvSpPr>
        <p:spPr>
          <a:xfrm>
            <a:off x="269630" y="2626769"/>
            <a:ext cx="10234247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b="1" dirty="0"/>
              <a:t>Augmentation de + 118 K€ par rapport à l’alloué 2023 :</a:t>
            </a:r>
          </a:p>
          <a:p>
            <a:pPr marL="342900" indent="-342900" algn="just">
              <a:buFontTx/>
              <a:buChar char="-"/>
            </a:pPr>
            <a:r>
              <a:rPr lang="fr-FR" sz="2400" b="1" dirty="0"/>
              <a:t>+ 13,5 K€ pour le projet Cirque à l’Ouest</a:t>
            </a:r>
          </a:p>
          <a:p>
            <a:pPr marL="342900" indent="-342900" algn="just">
              <a:buFontTx/>
              <a:buChar char="-"/>
            </a:pPr>
            <a:r>
              <a:rPr lang="fr-FR" sz="2400" b="1" dirty="0"/>
              <a:t>+ 30 K€ sur les produits alimentaires à la cuisine centrale en raison du contexte inflationniste et de l'augmentation de la part du bio</a:t>
            </a:r>
          </a:p>
          <a:p>
            <a:pPr marL="342900" indent="-342900" algn="just">
              <a:buFontTx/>
              <a:buChar char="-"/>
            </a:pPr>
            <a:r>
              <a:rPr lang="fr-FR" sz="2400" b="1" dirty="0"/>
              <a:t>+ 18 K€ liés à l’augmentation des charges locatives du Foyer-soleil par rapport à 2022 et à la prise en compte du loyer et des charges liées à la location de la salle noisette (résidence </a:t>
            </a:r>
            <a:r>
              <a:rPr lang="fr-FR" sz="2400" b="1" dirty="0" err="1"/>
              <a:t>Semcoda</a:t>
            </a:r>
            <a:r>
              <a:rPr lang="fr-FR" sz="2400" b="1" dirty="0"/>
              <a:t>)</a:t>
            </a:r>
          </a:p>
          <a:p>
            <a:pPr marL="342900" indent="-342900" algn="just">
              <a:buFontTx/>
              <a:buChar char="-"/>
            </a:pPr>
            <a:r>
              <a:rPr lang="fr-FR" sz="2400" b="1" dirty="0"/>
              <a:t>Impression du </a:t>
            </a:r>
            <a:r>
              <a:rPr lang="it-IT" sz="2400" b="1" dirty="0"/>
              <a:t>bilan mi-mandat (4,74K€) + DICRIM (2,77K€)</a:t>
            </a:r>
            <a:endParaRPr lang="fr-FR" sz="2400" b="1" dirty="0"/>
          </a:p>
          <a:p>
            <a:pPr marL="342900" indent="-342900" algn="just">
              <a:buFontTx/>
              <a:buChar char="-"/>
            </a:pPr>
            <a:r>
              <a:rPr lang="fr-FR" sz="2400" b="1" dirty="0"/>
              <a:t>Dépenses nouvelles liées à la mise en place de la ferme maraichère (+ 19 K€)</a:t>
            </a:r>
          </a:p>
          <a:p>
            <a:pPr marL="342900" indent="-342900" algn="just">
              <a:buFontTx/>
              <a:buChar char="-"/>
            </a:pPr>
            <a:r>
              <a:rPr lang="fr-FR" sz="2400" b="1" dirty="0"/>
              <a:t>Augmentation des dépenses de petites fournitures sur le service espaces verts (+ 8,4 K€) et le service cadre de vie (+ 5,5 K€) </a:t>
            </a:r>
          </a:p>
          <a:p>
            <a:pPr marL="342900" indent="-342900" algn="just">
              <a:buFontTx/>
              <a:buChar char="-"/>
            </a:pPr>
            <a:r>
              <a:rPr lang="fr-FR" sz="2400" b="1" dirty="0"/>
              <a:t>Augmentation du recours à l'entreprise en 2023 par rapport à 2022 pour les travaux d’entretien des bâtiments : + 13 K€</a:t>
            </a:r>
          </a:p>
          <a:p>
            <a:pPr algn="just"/>
            <a:endParaRPr lang="fr-FR" sz="24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4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4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4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4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400" b="1" dirty="0"/>
          </a:p>
          <a:p>
            <a:pPr algn="just"/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E8C5B6-0D45-4504-A814-3591C9F26F24}"/>
              </a:ext>
            </a:extLst>
          </p:cNvPr>
          <p:cNvSpPr/>
          <p:nvPr/>
        </p:nvSpPr>
        <p:spPr>
          <a:xfrm>
            <a:off x="6027991" y="1100317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Réalisé 2023 = - 64 K€ par / l’alloué 2023</a:t>
            </a:r>
          </a:p>
          <a:p>
            <a:r>
              <a:rPr lang="fr-FR" b="1" dirty="0"/>
              <a:t>	      =  + 118 K€ par / au réalisé 2022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42160C0-001E-482B-A8EA-783C4E581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482" y="1152206"/>
            <a:ext cx="816935" cy="5608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CDCBE0-3FF2-4BE8-B4B8-D01C37075D0B}"/>
              </a:ext>
            </a:extLst>
          </p:cNvPr>
          <p:cNvSpPr/>
          <p:nvPr/>
        </p:nvSpPr>
        <p:spPr>
          <a:xfrm>
            <a:off x="5745813" y="1808257"/>
            <a:ext cx="53435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Taux de réalisation 2023 = 97,12 % 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CDDA86-925B-45C2-B9AD-2E0516B50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62" y="586679"/>
            <a:ext cx="3885138" cy="20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8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3050421" y="116367"/>
            <a:ext cx="7641392" cy="470312"/>
          </a:xfrm>
        </p:spPr>
        <p:txBody>
          <a:bodyPr/>
          <a:lstStyle/>
          <a:p>
            <a:r>
              <a:rPr lang="fr-FR" sz="3600" b="1" dirty="0"/>
              <a:t>CA 2023 - COMMUNE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3050421" y="667693"/>
            <a:ext cx="7641392" cy="389298"/>
          </a:xfrm>
        </p:spPr>
        <p:txBody>
          <a:bodyPr/>
          <a:lstStyle/>
          <a:p>
            <a:r>
              <a:rPr lang="fr-FR" sz="2800" b="1" dirty="0"/>
              <a:t>Chapitre 011 – Charges à caractère général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A2769A3-9667-4610-ACBC-0138F9772025}"/>
              </a:ext>
            </a:extLst>
          </p:cNvPr>
          <p:cNvSpPr txBox="1"/>
          <p:nvPr/>
        </p:nvSpPr>
        <p:spPr>
          <a:xfrm>
            <a:off x="269630" y="2626769"/>
            <a:ext cx="1013717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b="1" dirty="0"/>
              <a:t>Des dépenses à caractère général non réalisées sur l’année 2023 :</a:t>
            </a:r>
          </a:p>
          <a:p>
            <a:pPr algn="just"/>
            <a:r>
              <a:rPr lang="fr-FR" sz="2400" b="1" dirty="0"/>
              <a:t>- 37 K€ sur le projet Cirque à l’Ouest dont les dépenses et les recettes ont été portées par la ville de Brignais</a:t>
            </a:r>
          </a:p>
          <a:p>
            <a:pPr algn="just"/>
            <a:r>
              <a:rPr lang="fr-FR" sz="2400" b="1" dirty="0"/>
              <a:t>- Réalisation en interne de la prestation dénomination et numérotation des voies (-15,6 K€) et diagnostic radons non réalisé sur 2023 (-5 K€) mais en cours sur 2024</a:t>
            </a:r>
          </a:p>
          <a:p>
            <a:pPr algn="just"/>
            <a:endParaRPr lang="fr-FR" sz="2000" b="1" dirty="0">
              <a:solidFill>
                <a:srgbClr val="FF0000"/>
              </a:solidFill>
            </a:endParaRPr>
          </a:p>
          <a:p>
            <a:pPr marL="342900" indent="-342900" algn="just">
              <a:buFontTx/>
              <a:buChar char="-"/>
            </a:pPr>
            <a:endParaRPr lang="fr-FR" sz="2000" b="1" dirty="0">
              <a:solidFill>
                <a:srgbClr val="FF0000"/>
              </a:solidFill>
            </a:endParaRPr>
          </a:p>
          <a:p>
            <a:pPr marL="342900" indent="-342900" algn="just">
              <a:buFontTx/>
              <a:buChar char="-"/>
            </a:pPr>
            <a:endParaRPr lang="fr-FR" sz="2000" b="1" dirty="0">
              <a:solidFill>
                <a:srgbClr val="FF0000"/>
              </a:solidFill>
            </a:endParaRPr>
          </a:p>
          <a:p>
            <a:pPr algn="just"/>
            <a:endParaRPr lang="fr-FR" sz="2000" b="1" dirty="0">
              <a:solidFill>
                <a:srgbClr val="FF0000"/>
              </a:solidFill>
            </a:endParaRPr>
          </a:p>
          <a:p>
            <a:pPr algn="just"/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E8C5B6-0D45-4504-A814-3591C9F26F24}"/>
              </a:ext>
            </a:extLst>
          </p:cNvPr>
          <p:cNvSpPr/>
          <p:nvPr/>
        </p:nvSpPr>
        <p:spPr>
          <a:xfrm>
            <a:off x="6027991" y="1100317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Réalisé 2023 = - 64 K€ par / l’alloué 2023</a:t>
            </a:r>
          </a:p>
          <a:p>
            <a:r>
              <a:rPr lang="fr-FR" b="1" dirty="0"/>
              <a:t>	      =  + 120 K€ par / au réalisé 2022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42160C0-001E-482B-A8EA-783C4E581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482" y="1152206"/>
            <a:ext cx="816935" cy="5608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CDCBE0-3FF2-4BE8-B4B8-D01C37075D0B}"/>
              </a:ext>
            </a:extLst>
          </p:cNvPr>
          <p:cNvSpPr/>
          <p:nvPr/>
        </p:nvSpPr>
        <p:spPr>
          <a:xfrm>
            <a:off x="5745813" y="1808257"/>
            <a:ext cx="53435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Taux de réalisation 2022 = 99,7 % 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CDDA86-925B-45C2-B9AD-2E0516B50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62" y="586679"/>
            <a:ext cx="3885138" cy="20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1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2705153" y="140944"/>
            <a:ext cx="7641392" cy="470312"/>
          </a:xfrm>
        </p:spPr>
        <p:txBody>
          <a:bodyPr/>
          <a:lstStyle/>
          <a:p>
            <a:r>
              <a:rPr lang="fr-FR" sz="3600" b="1" dirty="0"/>
              <a:t>CA 2023 - COMMUNE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867741" y="642395"/>
            <a:ext cx="7641392" cy="389298"/>
          </a:xfrm>
        </p:spPr>
        <p:txBody>
          <a:bodyPr/>
          <a:lstStyle/>
          <a:p>
            <a:r>
              <a:rPr lang="fr-FR" sz="2800" b="1" dirty="0"/>
              <a:t>Chapitre 012 – Charges de personnel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A2769A3-9667-4610-ACBC-0138F9772025}"/>
              </a:ext>
            </a:extLst>
          </p:cNvPr>
          <p:cNvSpPr txBox="1"/>
          <p:nvPr/>
        </p:nvSpPr>
        <p:spPr>
          <a:xfrm>
            <a:off x="188086" y="1994809"/>
            <a:ext cx="105976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Une augmentation de + 368 K€ par rapport au réalisé 2022 qui s’explique par 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600" b="1" dirty="0"/>
              <a:t>L’effet année pleine de l'augmentation du point d’indice, qui sert de base au calcul de la rémunération de l’ensemble des agents territoriaux, de 3.5% au 1er juillet 2022 (+ 90 K€)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600" b="1" dirty="0"/>
              <a:t>L'augmentation du point d’indice, qui sert de base au calcul de la rémunération de l’ensemble des agents territoriaux, de 1.5% au 1er juillet 2023 (+ 45 K€)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600" b="1" dirty="0"/>
              <a:t>Le GVT et les effets année pleine des augmentations successives du SMIC en 2022 et  2023 (+ 30 K€)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600" b="1" dirty="0"/>
              <a:t>La création du poste d'animateur prévention jeunesse (+ 31 K€)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600" b="1" dirty="0"/>
              <a:t>La création du poste d'ingénieur en charges de l'assainissement et des eaux pluviales (+ 32,6 K€)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600" b="1" dirty="0"/>
              <a:t>La </a:t>
            </a:r>
            <a:r>
              <a:rPr lang="fr-FR" sz="1600" b="1" dirty="0" err="1"/>
              <a:t>réinternalisation</a:t>
            </a:r>
            <a:r>
              <a:rPr lang="fr-FR" sz="1600" b="1" dirty="0"/>
              <a:t> du nettoyage des bâtiments communaux (+ 30 K€)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600" b="1" dirty="0"/>
              <a:t>Plusieurs remplacements de longue durée suite à des arrêts maladie et des congés maternité notamment à la crèche collective, dans les écoles et au service communication : + 110 K€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600" b="1" dirty="0"/>
              <a:t>Les dépenses liées aux recensement (+ 33 K€)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600" b="1" dirty="0"/>
              <a:t>Les effets année pleine de la création du poste de maraicher municipal (+ 20 K€) et la création d’un 6ème poste d’ATSEM à l’école des Muguets suite à une ouverture de classe en septembre 2022 (+ 21,5K€)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lvl="0"/>
            <a:r>
              <a:rPr lang="fr-FR" sz="1600" b="1" dirty="0"/>
              <a:t>Parallèlement,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600" b="1" dirty="0"/>
              <a:t>En 2022 avaient été versées des indemnités de licenciement à un agent contractuel suite à un licenciement pour inaptitude physique (- 19 K€)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600" b="1" dirty="0"/>
              <a:t>Non reconduction des crédits complémentaires versés au titre du CIA en 2022 – Complément indemnitaire annuel (- 35 K€)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1600" b="1" dirty="0"/>
              <a:t>Non reconduction des dépenses liées aux élections en 2022 (- 32 K€)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836D5-AAFB-48F2-A3FD-E589654685C7}"/>
              </a:ext>
            </a:extLst>
          </p:cNvPr>
          <p:cNvSpPr/>
          <p:nvPr/>
        </p:nvSpPr>
        <p:spPr>
          <a:xfrm>
            <a:off x="6078233" y="1150011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Réalisé 2023 = - 41 K€ par / l’alloué 2023</a:t>
            </a:r>
          </a:p>
          <a:p>
            <a:r>
              <a:rPr lang="fr-FR" b="1" dirty="0"/>
              <a:t>	      =  + 368 K€ par / au réalisé 2022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18F3F06-95CB-485B-A9A9-382601A73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906" y="1315656"/>
            <a:ext cx="816935" cy="5608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2579FA-AE92-4C44-8D51-AF3E272978E5}"/>
              </a:ext>
            </a:extLst>
          </p:cNvPr>
          <p:cNvSpPr/>
          <p:nvPr/>
        </p:nvSpPr>
        <p:spPr>
          <a:xfrm>
            <a:off x="6880213" y="1698095"/>
            <a:ext cx="3466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b="1" dirty="0"/>
              <a:t>Taux de réalisation 2023 = 99,35 %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DC7281-113F-45FF-83A8-918663F7F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00" y="210331"/>
            <a:ext cx="3903148" cy="17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44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2758518" y="219961"/>
            <a:ext cx="7641392" cy="470312"/>
          </a:xfrm>
        </p:spPr>
        <p:txBody>
          <a:bodyPr/>
          <a:lstStyle/>
          <a:p>
            <a:r>
              <a:rPr lang="fr-FR" sz="3600" b="1" dirty="0"/>
              <a:t>CA 2023 - COMMUNE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3326860" y="680155"/>
            <a:ext cx="7199510" cy="389298"/>
          </a:xfrm>
        </p:spPr>
        <p:txBody>
          <a:bodyPr/>
          <a:lstStyle/>
          <a:p>
            <a:r>
              <a:rPr lang="fr-FR" sz="2800" b="1" dirty="0"/>
              <a:t>Chapitre 014 – Atténuation de produits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A2769A3-9667-4610-ACBC-0138F9772025}"/>
              </a:ext>
            </a:extLst>
          </p:cNvPr>
          <p:cNvSpPr txBox="1"/>
          <p:nvPr/>
        </p:nvSpPr>
        <p:spPr>
          <a:xfrm>
            <a:off x="230831" y="3229583"/>
            <a:ext cx="100328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fr-FR" sz="3200" b="1" dirty="0"/>
              <a:t>FPIC : En diminution de - 21,2 K€ par rapport à 2022 (470 394 € en 2023 / 491 678 € en 2022)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fr-FR" sz="3200" b="1" dirty="0"/>
              <a:t>Pénalité SRU : Pas de prélèvement SRU en 2023 (52 K€ en 2022)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fr-FR" sz="20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630B75-AF91-45C6-A68B-3FF7CF095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132" y="1468822"/>
            <a:ext cx="816935" cy="5608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E221BF-6DFF-4A5A-AE0F-B1829ABEEFA4}"/>
              </a:ext>
            </a:extLst>
          </p:cNvPr>
          <p:cNvSpPr/>
          <p:nvPr/>
        </p:nvSpPr>
        <p:spPr>
          <a:xfrm>
            <a:off x="6029354" y="1369501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Réalisé 2023 = -1,6 K€ / alloué 2023</a:t>
            </a:r>
          </a:p>
          <a:p>
            <a:r>
              <a:rPr lang="fr-FR" b="1" dirty="0"/>
              <a:t>	      =  - 76,7 K€ par / au réalisé 2021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CC0143-F87F-464C-B1D1-32D37FB0806B}"/>
              </a:ext>
            </a:extLst>
          </p:cNvPr>
          <p:cNvSpPr/>
          <p:nvPr/>
        </p:nvSpPr>
        <p:spPr>
          <a:xfrm>
            <a:off x="5984239" y="2121892"/>
            <a:ext cx="3466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b="1" dirty="0"/>
              <a:t>Taux de réalisation 2023 = 99,66 %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E8D67A8-F707-47E7-A64B-C07951FAC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39" y="455117"/>
            <a:ext cx="3745837" cy="235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93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2825929" y="82333"/>
            <a:ext cx="7641392" cy="470312"/>
          </a:xfrm>
        </p:spPr>
        <p:txBody>
          <a:bodyPr/>
          <a:lstStyle/>
          <a:p>
            <a:r>
              <a:rPr lang="fr-FR" sz="3600" b="1" dirty="0"/>
              <a:t>CA 2023 - COMMUNE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55BB82-29B9-493F-B142-4EAC7F80E943}"/>
              </a:ext>
            </a:extLst>
          </p:cNvPr>
          <p:cNvSpPr txBox="1"/>
          <p:nvPr/>
        </p:nvSpPr>
        <p:spPr>
          <a:xfrm>
            <a:off x="263702" y="2073769"/>
            <a:ext cx="10203619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/>
              <a:t>Une augmentation de + 17,6 K€ par rapport au réalisé 2022 qui s’explique par 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400" b="1" dirty="0"/>
              <a:t>Une augmentation de + 51 K€ des subventions versées aux associations, notamment + 20K€ pour la MJC et + 20 K€ pour le centre social en raison du contexte inflationniste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400" b="1" dirty="0"/>
              <a:t>Une augmentation de + 39 K€ de la subvention versée au CCAS compte tenu des besoins de la structure (remplacement de l'agent en charge du portage des repas sur 6 mois en amont de son départ en retraite et accompagnement des enfants porteurs de handicap sur le temps méridien). Non versement de la subvention d'équilibre à l'EHPAD sur 2023 malgré le résultat déficitaire (reprise sur la réserve de compensation des déficits)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400" b="1" dirty="0"/>
              <a:t>Parallèlement, non reconduction de la cotisation au </a:t>
            </a:r>
            <a:r>
              <a:rPr lang="fr-FR" sz="2400" b="1" dirty="0" err="1"/>
              <a:t>Sytral</a:t>
            </a:r>
            <a:r>
              <a:rPr lang="fr-FR" sz="2400" b="1" dirty="0"/>
              <a:t> du 2</a:t>
            </a:r>
            <a:r>
              <a:rPr lang="fr-FR" sz="2400" b="1" baseline="30000" dirty="0"/>
              <a:t>nd</a:t>
            </a:r>
            <a:r>
              <a:rPr lang="fr-FR" sz="2400" b="1" dirty="0"/>
              <a:t> semestre 2021  (dépenses exceptionnelle sur 2022 de 77,3 K€ en raison en raison du transfert de la compétence mobilité à la CCVG au 1er juillet 2021 avec prise en charge de la contribution au </a:t>
            </a:r>
            <a:r>
              <a:rPr lang="fr-FR" sz="2400" b="1" dirty="0" err="1"/>
              <a:t>Sytral</a:t>
            </a:r>
            <a:endParaRPr lang="fr-FR" sz="2400" b="1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fr-FR" b="1" dirty="0">
              <a:solidFill>
                <a:srgbClr val="FF0000"/>
              </a:solidFill>
            </a:endParaRPr>
          </a:p>
          <a:p>
            <a:pPr algn="just"/>
            <a:endParaRPr lang="fr-FR" b="1" dirty="0">
              <a:solidFill>
                <a:srgbClr val="FF0000"/>
              </a:solidFill>
            </a:endParaRPr>
          </a:p>
          <a:p>
            <a:pPr algn="just"/>
            <a:endParaRPr lang="fr-FR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319057B-6DAA-4AE3-BDF4-E2E04C5AC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551" y="1212859"/>
            <a:ext cx="587284" cy="5608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A21887-AA8E-4D51-9B1E-F3008C51F830}"/>
              </a:ext>
            </a:extLst>
          </p:cNvPr>
          <p:cNvSpPr/>
          <p:nvPr/>
        </p:nvSpPr>
        <p:spPr>
          <a:xfrm>
            <a:off x="5995444" y="1015701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Réalisé 2023 = - 44,7 K€ par / l’alloué 2023</a:t>
            </a:r>
          </a:p>
          <a:p>
            <a:r>
              <a:rPr lang="fr-FR" b="1" dirty="0"/>
              <a:t>	      =  + 17,6 K€ par / au réalisé 2022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DA90BE-888F-48BD-AF4D-979CEDC864C2}"/>
              </a:ext>
            </a:extLst>
          </p:cNvPr>
          <p:cNvSpPr/>
          <p:nvPr/>
        </p:nvSpPr>
        <p:spPr>
          <a:xfrm>
            <a:off x="6673076" y="1692863"/>
            <a:ext cx="3413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b="1" dirty="0"/>
              <a:t>Taux de réalisation 2023 = 97,03%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5BCB6FB4-C72D-44E2-9DD5-AD0833AB9B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29999" y="612909"/>
            <a:ext cx="8514783" cy="351473"/>
          </a:xfrm>
        </p:spPr>
        <p:txBody>
          <a:bodyPr/>
          <a:lstStyle/>
          <a:p>
            <a:r>
              <a:rPr lang="fr-FR" b="1" dirty="0"/>
              <a:t>Chapitre 65 – Charges de gestion courante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B2005C5-91C3-4E86-8872-A32FA0261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92" y="184827"/>
            <a:ext cx="4105072" cy="193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26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sz="3600" b="1" dirty="0"/>
              <a:t>CA 2023 - COMMUNE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sz="2800" b="1" dirty="0"/>
              <a:t>Chapitre 66 – Charges financières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93D842-E4D8-467C-A809-56C765797622}"/>
              </a:ext>
            </a:extLst>
          </p:cNvPr>
          <p:cNvSpPr/>
          <p:nvPr/>
        </p:nvSpPr>
        <p:spPr>
          <a:xfrm>
            <a:off x="426900" y="2782679"/>
            <a:ext cx="99362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/>
              <a:t>Au sein de ce chapitre, sont constatées les dépenses liées aux intérêts d’emprunt.</a:t>
            </a:r>
          </a:p>
          <a:p>
            <a:pPr algn="just"/>
            <a:endParaRPr lang="fr-FR" sz="3200" b="1" dirty="0">
              <a:solidFill>
                <a:srgbClr val="FF0000"/>
              </a:solidFill>
            </a:endParaRPr>
          </a:p>
          <a:p>
            <a:pPr algn="just"/>
            <a:r>
              <a:rPr lang="fr-FR" sz="3200" b="1" dirty="0"/>
              <a:t>Taux de réalisation 2023 = 77,56 % avec + 38,2 K€ par rapport à  2023 en raison de la souscription d'un nouvel emprunt de 3M€ avec taux fixe = 3,8% sur 2023 sur 20 ans.</a:t>
            </a:r>
          </a:p>
          <a:p>
            <a:pPr algn="just"/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131BAD-04CE-47A2-A3F4-461A4814266E}"/>
              </a:ext>
            </a:extLst>
          </p:cNvPr>
          <p:cNvSpPr/>
          <p:nvPr/>
        </p:nvSpPr>
        <p:spPr>
          <a:xfrm>
            <a:off x="6017301" y="1400930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Réalisé 2023 = - 6,8 K€ par / l’alloué 2023</a:t>
            </a:r>
          </a:p>
          <a:p>
            <a:r>
              <a:rPr lang="fr-FR" b="1" dirty="0"/>
              <a:t>	      =  + 38,2 K€ par / au réalisé 2022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71733E4-C62F-4A83-A1D0-F3BE82981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132" y="1468822"/>
            <a:ext cx="816935" cy="5608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06FC28-C6A7-47AA-B402-0B3C79D4CEC3}"/>
              </a:ext>
            </a:extLst>
          </p:cNvPr>
          <p:cNvSpPr/>
          <p:nvPr/>
        </p:nvSpPr>
        <p:spPr>
          <a:xfrm>
            <a:off x="6563857" y="2071593"/>
            <a:ext cx="358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b="1" dirty="0"/>
              <a:t>Taux de réalisation 2023 = 92,46 %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00E8C4-AB45-44FF-9C8C-9660F1A85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41" y="447471"/>
            <a:ext cx="3904987" cy="233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19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2749846" y="269522"/>
            <a:ext cx="7641392" cy="470312"/>
          </a:xfrm>
        </p:spPr>
        <p:txBody>
          <a:bodyPr/>
          <a:lstStyle/>
          <a:p>
            <a:r>
              <a:rPr lang="fr-FR" sz="3600" b="1" dirty="0"/>
              <a:t>CA 2023 - COMMUNE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834139" y="772742"/>
            <a:ext cx="7641392" cy="389298"/>
          </a:xfrm>
        </p:spPr>
        <p:txBody>
          <a:bodyPr/>
          <a:lstStyle/>
          <a:p>
            <a:r>
              <a:rPr lang="fr-FR" sz="2800" b="1" dirty="0"/>
              <a:t>Chapitre 67 – Charges exceptionnelles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2FD3DE-105E-4D73-9569-E6C9FCB18206}"/>
              </a:ext>
            </a:extLst>
          </p:cNvPr>
          <p:cNvSpPr/>
          <p:nvPr/>
        </p:nvSpPr>
        <p:spPr>
          <a:xfrm>
            <a:off x="350503" y="3287953"/>
            <a:ext cx="9825128" cy="1448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/>
              <a:t>Ce chapitre retrace principalement les dépenses relatives aux titres annulés sur exercices antérieurs.</a:t>
            </a:r>
          </a:p>
          <a:p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48EF4-6C63-4C2D-9974-BA7D2ABFC686}"/>
              </a:ext>
            </a:extLst>
          </p:cNvPr>
          <p:cNvSpPr/>
          <p:nvPr/>
        </p:nvSpPr>
        <p:spPr>
          <a:xfrm>
            <a:off x="6017301" y="1400930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Réalisé 2023 = - 4,9 K€ par / l’alloué 2023</a:t>
            </a:r>
          </a:p>
          <a:p>
            <a:r>
              <a:rPr lang="fr-FR" b="1" dirty="0"/>
              <a:t>      	      =  + 9,1 K€ par / au réalisé 2022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9EED2B-1EB6-4977-BABF-DB8C5D730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132" y="1468822"/>
            <a:ext cx="816935" cy="5608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A79D75-05B6-4453-953F-925754F8E2C4}"/>
              </a:ext>
            </a:extLst>
          </p:cNvPr>
          <p:cNvSpPr/>
          <p:nvPr/>
        </p:nvSpPr>
        <p:spPr>
          <a:xfrm>
            <a:off x="6563858" y="2071593"/>
            <a:ext cx="358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b="1" dirty="0"/>
              <a:t>Taux de réalisation 2023 = 70,03 %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9CC73DF-D92B-4A26-B2DA-D0415CBFE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91" y="573932"/>
            <a:ext cx="3974121" cy="239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5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fr-FR" sz="6000" b="1" dirty="0">
                <a:solidFill>
                  <a:srgbClr val="C00000"/>
                </a:solidFill>
              </a:rPr>
              <a:t>Sommaire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275675" y="2267430"/>
            <a:ext cx="10210742" cy="1380442"/>
          </a:xfrm>
        </p:spPr>
        <p:txBody>
          <a:bodyPr/>
          <a:lstStyle/>
          <a:p>
            <a:pPr marL="742950" indent="-742950" algn="l">
              <a:buAutoNum type="arabicPeriod"/>
              <a:defRPr/>
            </a:pPr>
            <a:r>
              <a:rPr lang="fr-FR" sz="3600" b="1" dirty="0">
                <a:solidFill>
                  <a:srgbClr val="C00000"/>
                </a:solidFill>
              </a:rPr>
              <a:t>CA 2023 : Budget principal de la commune </a:t>
            </a:r>
          </a:p>
          <a:p>
            <a:pPr marL="742950" indent="-742950" algn="l">
              <a:buAutoNum type="arabicPeriod"/>
              <a:defRPr/>
            </a:pPr>
            <a:r>
              <a:rPr lang="fr-FR" sz="3600" b="1" dirty="0">
                <a:solidFill>
                  <a:srgbClr val="C00000"/>
                </a:solidFill>
              </a:rPr>
              <a:t>CA 2023 : Budget annexe de l’assainissement</a:t>
            </a:r>
          </a:p>
          <a:p>
            <a:pPr algn="l">
              <a:defRPr/>
            </a:pPr>
            <a:endParaRPr lang="fr-FR" sz="3600" b="1" dirty="0">
              <a:solidFill>
                <a:srgbClr val="C00000"/>
              </a:solidFill>
            </a:endParaRPr>
          </a:p>
          <a:p>
            <a:pPr algn="l">
              <a:defRPr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338349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sz="3600" b="1" dirty="0"/>
              <a:t>CA 2023 - COMMUNE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sz="2800" b="1" dirty="0"/>
              <a:t>Résultats d’investissement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242641"/>
              </p:ext>
            </p:extLst>
          </p:nvPr>
        </p:nvGraphicFramePr>
        <p:xfrm>
          <a:off x="416351" y="1497831"/>
          <a:ext cx="9759278" cy="60024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9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669">
                  <a:extLst>
                    <a:ext uri="{9D8B030D-6E8A-4147-A177-3AD203B41FA5}">
                      <a16:colId xmlns:a16="http://schemas.microsoft.com/office/drawing/2014/main" val="3599648471"/>
                    </a:ext>
                  </a:extLst>
                </a:gridCol>
                <a:gridCol w="233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6669">
                  <a:extLst>
                    <a:ext uri="{9D8B030D-6E8A-4147-A177-3AD203B41FA5}">
                      <a16:colId xmlns:a16="http://schemas.microsoft.com/office/drawing/2014/main" val="2578088549"/>
                    </a:ext>
                  </a:extLst>
                </a:gridCol>
              </a:tblGrid>
              <a:tr h="766432">
                <a:tc>
                  <a:txBody>
                    <a:bodyPr/>
                    <a:lstStyle/>
                    <a:p>
                      <a:pPr algn="l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CA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CA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CA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432">
                <a:tc>
                  <a:txBody>
                    <a:bodyPr/>
                    <a:lstStyle/>
                    <a:p>
                      <a:pPr algn="l"/>
                      <a:r>
                        <a:rPr lang="fr-FR" sz="1800" dirty="0"/>
                        <a:t>Total</a:t>
                      </a:r>
                      <a:r>
                        <a:rPr lang="fr-FR" sz="1800" baseline="0" dirty="0"/>
                        <a:t> recettes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6 778 079.32 €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3 065 423,24 €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3 929 544,47 €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432">
                <a:tc>
                  <a:txBody>
                    <a:bodyPr/>
                    <a:lstStyle/>
                    <a:p>
                      <a:pPr algn="l"/>
                      <a:r>
                        <a:rPr lang="fr-FR" sz="1800" dirty="0"/>
                        <a:t>Total</a:t>
                      </a:r>
                      <a:r>
                        <a:rPr lang="fr-FR" sz="1800" baseline="0" dirty="0"/>
                        <a:t> dépenses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4 120 870.85 €</a:t>
                      </a:r>
                    </a:p>
                    <a:p>
                      <a:pPr algn="ctr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2 699 703,53 €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3 673 103,28 €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432"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/>
                        <a:t>Résultat</a:t>
                      </a:r>
                      <a:r>
                        <a:rPr lang="fr-FR" sz="1800" b="1" baseline="0" dirty="0"/>
                        <a:t> de l’année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2 657 208.47 €</a:t>
                      </a:r>
                    </a:p>
                    <a:p>
                      <a:pPr algn="ctr"/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365 719,71 €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256 441,19 €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451">
                <a:tc>
                  <a:txBody>
                    <a:bodyPr/>
                    <a:lstStyle/>
                    <a:p>
                      <a:pPr algn="l"/>
                      <a:r>
                        <a:rPr lang="fr-FR" sz="1800" dirty="0"/>
                        <a:t>Résultat</a:t>
                      </a:r>
                      <a:r>
                        <a:rPr lang="fr-FR" sz="1800" baseline="0" dirty="0"/>
                        <a:t> antérieur reporté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533 872.44 €</a:t>
                      </a:r>
                      <a:endParaRPr lang="fr-FR" sz="18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168 152,73 €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dirty="0"/>
                        <a:t>- 88 288,46 €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432"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/>
                        <a:t>Résultat</a:t>
                      </a:r>
                      <a:r>
                        <a:rPr lang="fr-FR" sz="1800" b="1" baseline="0" dirty="0"/>
                        <a:t> de clôture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3 191 080.91 €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533 872,44 €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168 152,73 €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6432">
                <a:tc>
                  <a:txBody>
                    <a:bodyPr/>
                    <a:lstStyle/>
                    <a:p>
                      <a:pPr algn="l"/>
                      <a:r>
                        <a:rPr lang="fr-FR" sz="1800" dirty="0"/>
                        <a:t>RAR recettes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1 316 408.50 €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670 435,70 €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590 584,63 €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6432">
                <a:tc>
                  <a:txBody>
                    <a:bodyPr/>
                    <a:lstStyle/>
                    <a:p>
                      <a:pPr algn="l"/>
                      <a:r>
                        <a:rPr lang="fr-FR" sz="1800" dirty="0"/>
                        <a:t>RAR dépenses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1 876 551.95 €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1 288 883,36 €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976 795,61 €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849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2261365" y="315403"/>
            <a:ext cx="7641392" cy="470312"/>
          </a:xfrm>
        </p:spPr>
        <p:txBody>
          <a:bodyPr/>
          <a:lstStyle/>
          <a:p>
            <a:r>
              <a:rPr lang="fr-FR" sz="3600" b="1" dirty="0"/>
              <a:t>CA 2023 - COMMUNE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261365" y="808168"/>
            <a:ext cx="7641392" cy="389298"/>
          </a:xfrm>
        </p:spPr>
        <p:txBody>
          <a:bodyPr/>
          <a:lstStyle/>
          <a:p>
            <a:r>
              <a:rPr lang="fr-FR" sz="2800" b="1" dirty="0"/>
              <a:t>Recettes réelles d’investissement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1A1620-BDE3-47F8-B91A-248C4F7E7477}"/>
              </a:ext>
            </a:extLst>
          </p:cNvPr>
          <p:cNvSpPr/>
          <p:nvPr/>
        </p:nvSpPr>
        <p:spPr>
          <a:xfrm>
            <a:off x="281355" y="1248911"/>
            <a:ext cx="9836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latin typeface="Arial,Bold"/>
              </a:rPr>
              <a:t>Recettes réelles d’investissement : 6 111 423,04 €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066D57B-408F-4C3E-9870-650AB8AC1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40" y="1914700"/>
            <a:ext cx="9056517" cy="53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8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2428833" y="308287"/>
            <a:ext cx="7641392" cy="470312"/>
          </a:xfrm>
        </p:spPr>
        <p:txBody>
          <a:bodyPr/>
          <a:lstStyle/>
          <a:p>
            <a:r>
              <a:rPr lang="fr-FR" sz="3600" b="1" dirty="0"/>
              <a:t>CA 2023 - COMMUNE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428833" y="797059"/>
            <a:ext cx="7641392" cy="389298"/>
          </a:xfrm>
        </p:spPr>
        <p:txBody>
          <a:bodyPr/>
          <a:lstStyle/>
          <a:p>
            <a:r>
              <a:rPr lang="fr-FR" sz="2800" b="1" dirty="0"/>
              <a:t>Dépenses d’investissement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1A1620-BDE3-47F8-B91A-248C4F7E7477}"/>
              </a:ext>
            </a:extLst>
          </p:cNvPr>
          <p:cNvSpPr/>
          <p:nvPr/>
        </p:nvSpPr>
        <p:spPr>
          <a:xfrm>
            <a:off x="438279" y="1223499"/>
            <a:ext cx="9998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latin typeface="Arial,Bold"/>
              </a:rPr>
              <a:t>Dépenses réelles d’investissement : 4 047 566,65 €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140F8FE-9ED2-4D19-8BAF-010474EFC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85" y="1954555"/>
            <a:ext cx="8754894" cy="51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23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sz="3600" b="1" dirty="0"/>
              <a:t>CA 2023 - COMMUNE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081A74-1C63-4D88-8DB8-65969EE6BBAE}"/>
              </a:ext>
            </a:extLst>
          </p:cNvPr>
          <p:cNvSpPr/>
          <p:nvPr/>
        </p:nvSpPr>
        <p:spPr>
          <a:xfrm>
            <a:off x="1210405" y="1171668"/>
            <a:ext cx="9020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latin typeface="Arial,Bold"/>
              </a:rPr>
              <a:t>Dépenses d’équipement : 3 570 034,37 €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A1A8FF1-44B3-4574-9CF2-04703D530A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b="1" dirty="0"/>
              <a:t>Dépenses d’équipement</a:t>
            </a:r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11ED287-C654-4B90-9ED7-F520DBC67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38" y="1756443"/>
            <a:ext cx="9178736" cy="560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60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2232181" y="308287"/>
            <a:ext cx="7641392" cy="470312"/>
          </a:xfrm>
        </p:spPr>
        <p:txBody>
          <a:bodyPr/>
          <a:lstStyle/>
          <a:p>
            <a:r>
              <a:rPr lang="fr-FR" sz="3600" b="1" dirty="0"/>
              <a:t>CA 2023 - COMMUNE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232181" y="778599"/>
            <a:ext cx="7641392" cy="389298"/>
          </a:xfrm>
        </p:spPr>
        <p:txBody>
          <a:bodyPr/>
          <a:lstStyle/>
          <a:p>
            <a:r>
              <a:rPr lang="fr-FR" sz="2800" b="1" dirty="0"/>
              <a:t>Évolution de la dette sur la période 2016-2023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7BE6CE-E44F-41CF-8E09-D3C7A52BDC55}"/>
              </a:ext>
            </a:extLst>
          </p:cNvPr>
          <p:cNvSpPr/>
          <p:nvPr/>
        </p:nvSpPr>
        <p:spPr>
          <a:xfrm>
            <a:off x="394835" y="6310764"/>
            <a:ext cx="95230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/>
              <a:t>Sur 2023, souscription d'un nouvel emprunt de 3M€ avec taux fixe = 3,8% sur 2023 sur 20 ans.</a:t>
            </a:r>
          </a:p>
          <a:p>
            <a:endParaRPr lang="fr-FR" sz="32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F9842C3-F843-4DC9-81CC-8876FE56B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6" y="1420238"/>
            <a:ext cx="9319097" cy="45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27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820616" y="2578062"/>
            <a:ext cx="8428892" cy="687686"/>
          </a:xfrm>
        </p:spPr>
        <p:txBody>
          <a:bodyPr/>
          <a:lstStyle/>
          <a:p>
            <a:r>
              <a:rPr lang="fr-FR" b="1" dirty="0"/>
              <a:t>2. CA 2023 : Budget annexe de l’assainissement</a:t>
            </a:r>
          </a:p>
        </p:txBody>
      </p:sp>
    </p:spTree>
    <p:extLst>
      <p:ext uri="{BB962C8B-B14F-4D97-AF65-F5344CB8AC3E}">
        <p14:creationId xmlns:p14="http://schemas.microsoft.com/office/powerpoint/2010/main" val="3556160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sz="3600" b="1" dirty="0"/>
              <a:t>CA 2023 – ASSAINISSEMENT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sz="2800" b="1" dirty="0"/>
              <a:t>Résultats d’exploitation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596954"/>
              </p:ext>
            </p:extLst>
          </p:nvPr>
        </p:nvGraphicFramePr>
        <p:xfrm>
          <a:off x="375137" y="1406768"/>
          <a:ext cx="9763650" cy="56036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20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4334">
                  <a:extLst>
                    <a:ext uri="{9D8B030D-6E8A-4147-A177-3AD203B41FA5}">
                      <a16:colId xmlns:a16="http://schemas.microsoft.com/office/drawing/2014/main" val="2382787916"/>
                    </a:ext>
                  </a:extLst>
                </a:gridCol>
                <a:gridCol w="2314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4334">
                  <a:extLst>
                    <a:ext uri="{9D8B030D-6E8A-4147-A177-3AD203B41FA5}">
                      <a16:colId xmlns:a16="http://schemas.microsoft.com/office/drawing/2014/main" val="4166070408"/>
                    </a:ext>
                  </a:extLst>
                </a:gridCol>
              </a:tblGrid>
              <a:tr h="936750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CA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CA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CA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750">
                <a:tc>
                  <a:txBody>
                    <a:bodyPr/>
                    <a:lstStyle/>
                    <a:p>
                      <a:r>
                        <a:rPr lang="fr-FR" sz="2000" dirty="0"/>
                        <a:t>Total</a:t>
                      </a:r>
                      <a:r>
                        <a:rPr lang="fr-FR" sz="2000" baseline="0" dirty="0"/>
                        <a:t> recettes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408 822.04 €</a:t>
                      </a:r>
                    </a:p>
                    <a:p>
                      <a:pPr marL="0" algn="ctr" defTabSz="914400" rtl="0" eaLnBrk="1" latinLnBrk="0" hangingPunct="1"/>
                      <a:endParaRPr lang="fr-F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355 001,85 €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379 144,20 €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750">
                <a:tc>
                  <a:txBody>
                    <a:bodyPr/>
                    <a:lstStyle/>
                    <a:p>
                      <a:r>
                        <a:rPr lang="fr-FR" sz="2000" dirty="0"/>
                        <a:t>Total</a:t>
                      </a:r>
                      <a:r>
                        <a:rPr lang="fr-FR" sz="2000" baseline="0" dirty="0"/>
                        <a:t> dépenses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145 302.69 €</a:t>
                      </a:r>
                    </a:p>
                    <a:p>
                      <a:pPr marL="0" algn="ctr" defTabSz="914400" rtl="0" eaLnBrk="1" latinLnBrk="0" hangingPunct="1"/>
                      <a:endParaRPr lang="fr-F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104 487,12 €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120 409,59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750">
                <a:tc>
                  <a:txBody>
                    <a:bodyPr/>
                    <a:lstStyle/>
                    <a:p>
                      <a:r>
                        <a:rPr lang="fr-FR" sz="2000" b="1" dirty="0"/>
                        <a:t>Résultat</a:t>
                      </a:r>
                      <a:r>
                        <a:rPr lang="fr-FR" sz="2000" b="1" baseline="0" dirty="0"/>
                        <a:t> de l’année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263 519.35 €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250 514,73 €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258 734,61 €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9881">
                <a:tc>
                  <a:txBody>
                    <a:bodyPr/>
                    <a:lstStyle/>
                    <a:p>
                      <a:r>
                        <a:rPr lang="fr-FR" sz="2000" dirty="0"/>
                        <a:t>Résultat</a:t>
                      </a:r>
                      <a:r>
                        <a:rPr lang="fr-FR" sz="2000" baseline="0" dirty="0"/>
                        <a:t> antérieur reporté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-</a:t>
                      </a:r>
                    </a:p>
                    <a:p>
                      <a:pPr marL="0" algn="ctr" defTabSz="914400" rtl="0" eaLnBrk="1" latinLnBrk="0" hangingPunct="1"/>
                      <a:endParaRPr lang="fr-F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6750">
                <a:tc>
                  <a:txBody>
                    <a:bodyPr/>
                    <a:lstStyle/>
                    <a:p>
                      <a:r>
                        <a:rPr lang="fr-FR" sz="2000" b="1" dirty="0"/>
                        <a:t>Résultat</a:t>
                      </a:r>
                      <a:r>
                        <a:rPr lang="fr-FR" sz="2000" b="1" baseline="0" dirty="0"/>
                        <a:t> de clôture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263 519.35 €</a:t>
                      </a:r>
                    </a:p>
                    <a:p>
                      <a:pPr marL="0" algn="ctr" defTabSz="914400" rtl="0" eaLnBrk="1" latinLnBrk="0" hangingPunct="1"/>
                      <a:endParaRPr lang="fr-F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/>
                        <a:t>250 514,73 €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258 734,61 €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250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sz="3600" b="1" dirty="0"/>
              <a:t>CA 2023 – ASSAINISSEMENT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sz="2800" b="1" dirty="0"/>
              <a:t>Résultats d’investissement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542280"/>
              </p:ext>
            </p:extLst>
          </p:nvPr>
        </p:nvGraphicFramePr>
        <p:xfrm>
          <a:off x="387043" y="1260897"/>
          <a:ext cx="9964431" cy="6043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04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0101">
                  <a:extLst>
                    <a:ext uri="{9D8B030D-6E8A-4147-A177-3AD203B41FA5}">
                      <a16:colId xmlns:a16="http://schemas.microsoft.com/office/drawing/2014/main" val="1279366379"/>
                    </a:ext>
                  </a:extLst>
                </a:gridCol>
                <a:gridCol w="2320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0101">
                  <a:extLst>
                    <a:ext uri="{9D8B030D-6E8A-4147-A177-3AD203B41FA5}">
                      <a16:colId xmlns:a16="http://schemas.microsoft.com/office/drawing/2014/main" val="316249984"/>
                    </a:ext>
                  </a:extLst>
                </a:gridCol>
              </a:tblGrid>
              <a:tr h="814949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CA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CA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CA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462">
                <a:tc>
                  <a:txBody>
                    <a:bodyPr/>
                    <a:lstStyle/>
                    <a:p>
                      <a:r>
                        <a:rPr lang="fr-FR" sz="2000" dirty="0"/>
                        <a:t>Total</a:t>
                      </a:r>
                      <a:r>
                        <a:rPr lang="fr-FR" sz="2000" baseline="0" dirty="0"/>
                        <a:t> recettes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352 062.53 €</a:t>
                      </a:r>
                    </a:p>
                    <a:p>
                      <a:pPr marL="0" algn="ctr" defTabSz="914400" rtl="0" eaLnBrk="1" latinLnBrk="0" hangingPunct="1"/>
                      <a:endParaRPr lang="fr-F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373 715,85 €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298 081,05 €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283">
                <a:tc>
                  <a:txBody>
                    <a:bodyPr/>
                    <a:lstStyle/>
                    <a:p>
                      <a:r>
                        <a:rPr lang="fr-FR" sz="2000" dirty="0"/>
                        <a:t>Total</a:t>
                      </a:r>
                      <a:r>
                        <a:rPr lang="fr-FR" sz="2000" baseline="0" dirty="0"/>
                        <a:t> dépenses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456 082.18 €</a:t>
                      </a:r>
                    </a:p>
                    <a:p>
                      <a:pPr algn="ctr"/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209 728,62 €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273 825,62 €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462">
                <a:tc>
                  <a:txBody>
                    <a:bodyPr/>
                    <a:lstStyle/>
                    <a:p>
                      <a:r>
                        <a:rPr lang="fr-FR" sz="2000" b="1" dirty="0"/>
                        <a:t>Résultat</a:t>
                      </a:r>
                      <a:r>
                        <a:rPr lang="fr-FR" sz="2000" b="1" baseline="0" dirty="0"/>
                        <a:t> de l’année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- 104 019.65 €</a:t>
                      </a:r>
                    </a:p>
                    <a:p>
                      <a:pPr marL="0" algn="ctr" defTabSz="914400" rtl="0" eaLnBrk="1" latinLnBrk="0" hangingPunct="1"/>
                      <a:endParaRPr lang="fr-F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163 987,23 €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24 255,43 €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949">
                <a:tc>
                  <a:txBody>
                    <a:bodyPr/>
                    <a:lstStyle/>
                    <a:p>
                      <a:r>
                        <a:rPr lang="fr-FR" sz="2000" dirty="0"/>
                        <a:t>Résultat</a:t>
                      </a:r>
                      <a:r>
                        <a:rPr lang="fr-FR" sz="2000" baseline="0" dirty="0"/>
                        <a:t> antérieur reporté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349 968.09 €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/>
                        <a:t>185 980,86 €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/>
                        <a:t>161 725,43 €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462">
                <a:tc>
                  <a:txBody>
                    <a:bodyPr/>
                    <a:lstStyle/>
                    <a:p>
                      <a:r>
                        <a:rPr lang="fr-FR" sz="2000" b="1" dirty="0"/>
                        <a:t>Résultat</a:t>
                      </a:r>
                      <a:r>
                        <a:rPr lang="fr-FR" sz="2000" b="1" baseline="0" dirty="0"/>
                        <a:t> de clôture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245 948.44 €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349 968,09 €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185 980,86 €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462">
                <a:tc>
                  <a:txBody>
                    <a:bodyPr/>
                    <a:lstStyle/>
                    <a:p>
                      <a:r>
                        <a:rPr lang="fr-FR" sz="2000" dirty="0"/>
                        <a:t>RAR recettes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2462">
                <a:tc>
                  <a:txBody>
                    <a:bodyPr/>
                    <a:lstStyle/>
                    <a:p>
                      <a:r>
                        <a:rPr lang="fr-FR" sz="2000" dirty="0"/>
                        <a:t>RAR dépenses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286 408.14 €</a:t>
                      </a:r>
                    </a:p>
                    <a:p>
                      <a:pPr marL="0" algn="ctr" defTabSz="914400" rtl="0" eaLnBrk="1" latinLnBrk="0" hangingPunct="1"/>
                      <a:endParaRPr lang="fr-F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300 255,90 €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77 172,64 €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470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2692795" y="175382"/>
            <a:ext cx="7641392" cy="470312"/>
          </a:xfrm>
        </p:spPr>
        <p:txBody>
          <a:bodyPr/>
          <a:lstStyle/>
          <a:p>
            <a:r>
              <a:rPr lang="fr-FR" sz="3600" b="1" dirty="0"/>
              <a:t> CA 2023 - ASSAINISSEMENT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569227" y="645694"/>
            <a:ext cx="7641392" cy="389298"/>
          </a:xfrm>
        </p:spPr>
        <p:txBody>
          <a:bodyPr/>
          <a:lstStyle/>
          <a:p>
            <a:r>
              <a:rPr lang="fr-FR" sz="2800" b="1" dirty="0"/>
              <a:t>Principales réalisations 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575FE0-7EE5-4FC6-BE1D-71EF1F7C0877}"/>
              </a:ext>
            </a:extLst>
          </p:cNvPr>
          <p:cNvSpPr/>
          <p:nvPr/>
        </p:nvSpPr>
        <p:spPr>
          <a:xfrm>
            <a:off x="0" y="1386685"/>
            <a:ext cx="1048043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800" b="1" dirty="0"/>
          </a:p>
          <a:p>
            <a:pPr algn="just"/>
            <a:r>
              <a:rPr lang="fr-FR" sz="2800" b="1" dirty="0"/>
              <a:t>Concernant le budget annexe de l’assainissement, les principales dépenses d’investissement de l’année 2023 concernent :</a:t>
            </a:r>
          </a:p>
          <a:p>
            <a:pPr algn="just"/>
            <a:endParaRPr lang="fr-FR" sz="2800" b="1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fr-FR" sz="2800" b="1" dirty="0"/>
              <a:t>Travaux d’assainissement secteur </a:t>
            </a:r>
            <a:r>
              <a:rPr lang="fr-FR" sz="2800" b="1" dirty="0" err="1"/>
              <a:t>Culet</a:t>
            </a:r>
            <a:r>
              <a:rPr lang="fr-FR" sz="2800" b="1" dirty="0"/>
              <a:t> – Garin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fr-FR" sz="2800" b="1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fr-FR" sz="2800" b="1" dirty="0"/>
              <a:t>Fin des travaux de réhabilitation des réseaux secteur </a:t>
            </a:r>
            <a:r>
              <a:rPr lang="fr-FR" sz="2800" b="1" dirty="0" err="1"/>
              <a:t>Chapard</a:t>
            </a:r>
            <a:r>
              <a:rPr lang="fr-FR" sz="2800" b="1" dirty="0"/>
              <a:t>-Doumer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fr-FR" sz="2800" b="1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fr-FR" sz="2800" b="1" dirty="0"/>
              <a:t>Travaux de mises en conformité (salle Bastia, tennis…)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fr-FR" sz="2800" b="1" dirty="0">
              <a:solidFill>
                <a:srgbClr val="FF0000"/>
              </a:solidFill>
            </a:endParaRPr>
          </a:p>
          <a:p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591681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2231928" y="308287"/>
            <a:ext cx="7641392" cy="470312"/>
          </a:xfrm>
        </p:spPr>
        <p:txBody>
          <a:bodyPr/>
          <a:lstStyle/>
          <a:p>
            <a:r>
              <a:rPr lang="fr-FR" sz="3600" b="1" dirty="0"/>
              <a:t> CA 2023 - ASSAINISSEMENT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141494" y="778599"/>
            <a:ext cx="7641392" cy="389298"/>
          </a:xfrm>
        </p:spPr>
        <p:txBody>
          <a:bodyPr/>
          <a:lstStyle/>
          <a:p>
            <a:r>
              <a:rPr lang="fr-FR" sz="2800" b="1" dirty="0"/>
              <a:t>Évolution de la dette sur la période 2016 - 2023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1BBAA3-21AD-489C-9286-BF9CA48AF8DF}"/>
              </a:ext>
            </a:extLst>
          </p:cNvPr>
          <p:cNvSpPr/>
          <p:nvPr/>
        </p:nvSpPr>
        <p:spPr>
          <a:xfrm>
            <a:off x="457200" y="6456786"/>
            <a:ext cx="9523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/>
              <a:t>Aucun emprunt n’a été souscrit sur l’exercice 2023.</a:t>
            </a:r>
          </a:p>
          <a:p>
            <a:endParaRPr lang="fr-FR" sz="32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97C35D2-7B33-4E9E-836C-0954FE2E2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60" y="1459149"/>
            <a:ext cx="9328826" cy="460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8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515567" y="2633684"/>
            <a:ext cx="8959174" cy="687686"/>
          </a:xfrm>
        </p:spPr>
        <p:txBody>
          <a:bodyPr/>
          <a:lstStyle/>
          <a:p>
            <a:r>
              <a:rPr lang="fr-FR" b="1" dirty="0"/>
              <a:t>1. CA 2023 : Budget principal de la commune</a:t>
            </a:r>
          </a:p>
        </p:txBody>
      </p:sp>
    </p:spTree>
    <p:extLst>
      <p:ext uri="{BB962C8B-B14F-4D97-AF65-F5344CB8AC3E}">
        <p14:creationId xmlns:p14="http://schemas.microsoft.com/office/powerpoint/2010/main" val="3999317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sz="3600" b="1" dirty="0"/>
              <a:t>CA 2023 - COMMUNE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sz="2800" b="1" dirty="0"/>
              <a:t>Résultats de fonctionnement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283365"/>
              </p:ext>
            </p:extLst>
          </p:nvPr>
        </p:nvGraphicFramePr>
        <p:xfrm>
          <a:off x="504381" y="1371599"/>
          <a:ext cx="9651295" cy="57198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513">
                  <a:extLst>
                    <a:ext uri="{9D8B030D-6E8A-4147-A177-3AD203B41FA5}">
                      <a16:colId xmlns:a16="http://schemas.microsoft.com/office/drawing/2014/main" val="2969416452"/>
                    </a:ext>
                  </a:extLst>
                </a:gridCol>
                <a:gridCol w="2405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8141">
                  <a:extLst>
                    <a:ext uri="{9D8B030D-6E8A-4147-A177-3AD203B41FA5}">
                      <a16:colId xmlns:a16="http://schemas.microsoft.com/office/drawing/2014/main" val="574131876"/>
                    </a:ext>
                  </a:extLst>
                </a:gridCol>
              </a:tblGrid>
              <a:tr h="889180"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CA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CA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CA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5539">
                <a:tc>
                  <a:txBody>
                    <a:bodyPr/>
                    <a:lstStyle/>
                    <a:p>
                      <a:r>
                        <a:rPr lang="fr-FR" sz="2400" dirty="0"/>
                        <a:t>Total</a:t>
                      </a:r>
                      <a:r>
                        <a:rPr lang="fr-FR" sz="2400" baseline="0" dirty="0"/>
                        <a:t> recettes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13 130 600,15 €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12 521 024,50 €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12 120 391,79 €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180">
                <a:tc>
                  <a:txBody>
                    <a:bodyPr/>
                    <a:lstStyle/>
                    <a:p>
                      <a:r>
                        <a:rPr lang="fr-FR" sz="2400" dirty="0"/>
                        <a:t>Total</a:t>
                      </a:r>
                      <a:r>
                        <a:rPr lang="fr-FR" sz="2400" baseline="0" dirty="0"/>
                        <a:t> dépenses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11 101 505,40 €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10 563 490,73€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10 553 542,47 €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180">
                <a:tc>
                  <a:txBody>
                    <a:bodyPr/>
                    <a:lstStyle/>
                    <a:p>
                      <a:r>
                        <a:rPr lang="fr-FR" sz="2400" b="1" dirty="0"/>
                        <a:t>Résultat</a:t>
                      </a:r>
                      <a:r>
                        <a:rPr lang="fr-FR" sz="2400" b="1" baseline="0" dirty="0"/>
                        <a:t> de l’année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2 029 094,75 €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1 957 533,77 €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1 566 849,32 €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1247">
                <a:tc>
                  <a:txBody>
                    <a:bodyPr/>
                    <a:lstStyle/>
                    <a:p>
                      <a:r>
                        <a:rPr lang="fr-FR" sz="2400" dirty="0"/>
                        <a:t>Résultat</a:t>
                      </a:r>
                      <a:r>
                        <a:rPr lang="fr-FR" sz="2400" baseline="0" dirty="0"/>
                        <a:t> antérieur reporté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5539">
                <a:tc>
                  <a:txBody>
                    <a:bodyPr/>
                    <a:lstStyle/>
                    <a:p>
                      <a:r>
                        <a:rPr lang="fr-FR" sz="2400" b="1" dirty="0"/>
                        <a:t>Résultat</a:t>
                      </a:r>
                      <a:r>
                        <a:rPr lang="fr-FR" sz="2400" b="1" baseline="0" dirty="0"/>
                        <a:t> de clôture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/>
                        <a:t>2 029 094,75 €</a:t>
                      </a:r>
                    </a:p>
                    <a:p>
                      <a:pPr algn="ctr"/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1 957 533,77 €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1 566 849,32 €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53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2395400" y="50708"/>
            <a:ext cx="7641392" cy="470312"/>
          </a:xfrm>
        </p:spPr>
        <p:txBody>
          <a:bodyPr/>
          <a:lstStyle/>
          <a:p>
            <a:r>
              <a:rPr lang="fr-FR" sz="3600" b="1" dirty="0"/>
              <a:t>CA 2023 - COMMUNE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648318" y="472358"/>
            <a:ext cx="7641392" cy="389298"/>
          </a:xfrm>
        </p:spPr>
        <p:txBody>
          <a:bodyPr/>
          <a:lstStyle/>
          <a:p>
            <a:r>
              <a:rPr lang="fr-FR" sz="2800" b="1" dirty="0"/>
              <a:t>Recettes de fonctionnement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03F450-A77D-4965-98E6-476D89688B6F}"/>
              </a:ext>
            </a:extLst>
          </p:cNvPr>
          <p:cNvSpPr/>
          <p:nvPr/>
        </p:nvSpPr>
        <p:spPr>
          <a:xfrm>
            <a:off x="0" y="925752"/>
            <a:ext cx="107728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Globalement, s’agissant des recettes réelles de fonctionnement 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/>
              <a:t>+ 614 K€, soit + 4,93 % par rapport au réalisé 2022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/>
              <a:t>+ 589 K€, soit + 4,72 % par rapport à l’alloué 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E1EE055-268E-487D-867A-45AD4D5F4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8" y="2346147"/>
            <a:ext cx="10492155" cy="454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0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2591922" y="315001"/>
            <a:ext cx="7641392" cy="470312"/>
          </a:xfrm>
        </p:spPr>
        <p:txBody>
          <a:bodyPr/>
          <a:lstStyle/>
          <a:p>
            <a:r>
              <a:rPr lang="fr-FR" sz="3600" b="1" dirty="0"/>
              <a:t>CA 2023 - COMMUNE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688763" y="778599"/>
            <a:ext cx="7641392" cy="389298"/>
          </a:xfrm>
        </p:spPr>
        <p:txBody>
          <a:bodyPr/>
          <a:lstStyle/>
          <a:p>
            <a:r>
              <a:rPr lang="fr-FR" sz="2800" b="1" dirty="0"/>
              <a:t>Chapitre 013 – Remboursement du personnel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A1F200-5EA6-4854-B880-D91ACB395108}"/>
              </a:ext>
            </a:extLst>
          </p:cNvPr>
          <p:cNvSpPr/>
          <p:nvPr/>
        </p:nvSpPr>
        <p:spPr>
          <a:xfrm>
            <a:off x="426638" y="3611184"/>
            <a:ext cx="9463320" cy="268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/>
              <a:t>Il s’agit des recettes liées au remboursement des indemnités journalières du personnel et des tickets restaurant.</a:t>
            </a:r>
          </a:p>
          <a:p>
            <a:pPr algn="just"/>
            <a:r>
              <a:rPr lang="fr-FR" sz="2800" b="1" dirty="0"/>
              <a:t>A noter la non reconduction de la recette exceptionnelle de               15 200 € liée au remboursement par l’Etat de l’indemnité inflation de 100 € versée en février 2022 aux agents qui remplissaient les conditions réglementaires.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19BFCE-E8CE-4B7E-9CA5-E72D6C9CB7A1}"/>
              </a:ext>
            </a:extLst>
          </p:cNvPr>
          <p:cNvSpPr/>
          <p:nvPr/>
        </p:nvSpPr>
        <p:spPr>
          <a:xfrm>
            <a:off x="5722049" y="1854082"/>
            <a:ext cx="9216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Réalisé 2023 =  - 50 K€ par / l’alloué 2023</a:t>
            </a:r>
          </a:p>
          <a:p>
            <a:r>
              <a:rPr lang="fr-FR" sz="2000" b="1" dirty="0"/>
              <a:t>	        =  + 12,7 K€ par / au réalisé 2022</a:t>
            </a:r>
          </a:p>
        </p:txBody>
      </p:sp>
      <p:sp>
        <p:nvSpPr>
          <p:cNvPr id="18" name="Flèche : courbe vers la droite 17">
            <a:extLst>
              <a:ext uri="{FF2B5EF4-FFF2-40B4-BE49-F238E27FC236}">
                <a16:creationId xmlns:a16="http://schemas.microsoft.com/office/drawing/2014/main" id="{8798C325-0619-4DEB-9708-0BBB8F562768}"/>
              </a:ext>
            </a:extLst>
          </p:cNvPr>
          <p:cNvSpPr/>
          <p:nvPr/>
        </p:nvSpPr>
        <p:spPr>
          <a:xfrm>
            <a:off x="4853722" y="1971343"/>
            <a:ext cx="797668" cy="4733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0FAD4A-FC41-48CF-937C-691F0F107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17" y="1243700"/>
            <a:ext cx="4175268" cy="207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1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2788756" y="308287"/>
            <a:ext cx="7641392" cy="470312"/>
          </a:xfrm>
        </p:spPr>
        <p:txBody>
          <a:bodyPr/>
          <a:lstStyle/>
          <a:p>
            <a:r>
              <a:rPr lang="fr-FR" sz="3600" b="1" dirty="0"/>
              <a:t>CA 2023 - COMMUNE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5243208" y="778599"/>
            <a:ext cx="5359939" cy="389298"/>
          </a:xfrm>
        </p:spPr>
        <p:txBody>
          <a:bodyPr/>
          <a:lstStyle/>
          <a:p>
            <a:r>
              <a:rPr lang="fr-FR" sz="2800" b="1" dirty="0"/>
              <a:t>Chapitre 70 – Produits du domaine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4FFCBE-D8DC-45B9-B099-1198F64FB092}"/>
              </a:ext>
            </a:extLst>
          </p:cNvPr>
          <p:cNvSpPr/>
          <p:nvPr/>
        </p:nvSpPr>
        <p:spPr>
          <a:xfrm>
            <a:off x="5749834" y="1295012"/>
            <a:ext cx="9045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Réalisé 2023 = + 34 K€ par / l’alloué 2023</a:t>
            </a:r>
          </a:p>
          <a:p>
            <a:r>
              <a:rPr lang="fr-FR" sz="2000" b="1" dirty="0"/>
              <a:t>	        =  + 5 K€ par / au réalisé 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344B32-C69E-4D20-B4A7-AAFDB25AB818}"/>
              </a:ext>
            </a:extLst>
          </p:cNvPr>
          <p:cNvSpPr/>
          <p:nvPr/>
        </p:nvSpPr>
        <p:spPr>
          <a:xfrm>
            <a:off x="-46896" y="2497818"/>
            <a:ext cx="105802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fr-FR" sz="2000" b="1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fr-FR" sz="2400" b="1" dirty="0"/>
              <a:t>Restauration scolaire : + 36 K€ par rapport à 2022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b="1" dirty="0"/>
              <a:t>Remboursement par la CCVG de la cotisation </a:t>
            </a:r>
            <a:r>
              <a:rPr lang="fr-FR" sz="2400" b="1" dirty="0" err="1"/>
              <a:t>Sytral</a:t>
            </a:r>
            <a:r>
              <a:rPr lang="fr-FR" sz="2400" b="1" dirty="0"/>
              <a:t> du 2ème semestre 2021 suite au transfert de la compétence mobilité au 1er juillet 2021 : - 77 K€ / 2022 (non reconduction sur 2023)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fr-FR" sz="2400" b="1" dirty="0"/>
              <a:t>Remboursement des charges de gestion, notamment de personnel par le budget annexe de l'assainissement : +35 K€ suite à la création du poste d’ingénieur en charges de l’assainissement et de l’eau pluviale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b="1" dirty="0"/>
              <a:t>Refacturation au CCAS sur la base de la convention de mutualisation : + 20 K€ en raison notamment de l’augmentation des prix des denrées alimentaires nécessaires au portage de repas (inflation) et de l’augmentation des coûts de personnel (augmentation point d’indice)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fr-FR" sz="2000" b="1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fr-FR" sz="2000" b="1" dirty="0"/>
          </a:p>
        </p:txBody>
      </p:sp>
      <p:sp>
        <p:nvSpPr>
          <p:cNvPr id="17" name="Flèche : courbe vers la droite 16">
            <a:extLst>
              <a:ext uri="{FF2B5EF4-FFF2-40B4-BE49-F238E27FC236}">
                <a16:creationId xmlns:a16="http://schemas.microsoft.com/office/drawing/2014/main" id="{C86F4977-F6A1-4009-A442-D8C761204F79}"/>
              </a:ext>
            </a:extLst>
          </p:cNvPr>
          <p:cNvSpPr/>
          <p:nvPr/>
        </p:nvSpPr>
        <p:spPr>
          <a:xfrm>
            <a:off x="5001591" y="1401526"/>
            <a:ext cx="797668" cy="4733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5B8498-7E29-4A57-879B-92C93074C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65" y="487222"/>
            <a:ext cx="4451298" cy="201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0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2788756" y="308287"/>
            <a:ext cx="7641392" cy="470312"/>
          </a:xfrm>
        </p:spPr>
        <p:txBody>
          <a:bodyPr/>
          <a:lstStyle/>
          <a:p>
            <a:r>
              <a:rPr lang="fr-FR" sz="3600" b="1" dirty="0"/>
              <a:t>CA 2023 - COMMUNE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5243208" y="778599"/>
            <a:ext cx="5359939" cy="389298"/>
          </a:xfrm>
        </p:spPr>
        <p:txBody>
          <a:bodyPr/>
          <a:lstStyle/>
          <a:p>
            <a:r>
              <a:rPr lang="fr-FR" sz="2800" b="1" dirty="0"/>
              <a:t>Chapitre 73 – Impôts et taxes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145123-8F42-4337-AB7E-0C9D570D6B09}"/>
              </a:ext>
            </a:extLst>
          </p:cNvPr>
          <p:cNvSpPr/>
          <p:nvPr/>
        </p:nvSpPr>
        <p:spPr>
          <a:xfrm>
            <a:off x="5822042" y="1284266"/>
            <a:ext cx="9216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Réalisé 2023 = + 525 K€ par / l’alloué 2023</a:t>
            </a:r>
          </a:p>
          <a:p>
            <a:r>
              <a:rPr lang="fr-FR" sz="2000" b="1" dirty="0"/>
              <a:t>	        =  + 712 K€ par / au réalisé 2022</a:t>
            </a:r>
          </a:p>
        </p:txBody>
      </p:sp>
      <p:sp>
        <p:nvSpPr>
          <p:cNvPr id="13" name="Flèche : courbe vers la droite 12">
            <a:extLst>
              <a:ext uri="{FF2B5EF4-FFF2-40B4-BE49-F238E27FC236}">
                <a16:creationId xmlns:a16="http://schemas.microsoft.com/office/drawing/2014/main" id="{9A5240A8-EB7F-417C-A135-E1816344AF99}"/>
              </a:ext>
            </a:extLst>
          </p:cNvPr>
          <p:cNvSpPr/>
          <p:nvPr/>
        </p:nvSpPr>
        <p:spPr>
          <a:xfrm>
            <a:off x="5095677" y="1401526"/>
            <a:ext cx="707127" cy="4733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629570-881A-4B6C-A66A-E82E63199B51}"/>
              </a:ext>
            </a:extLst>
          </p:cNvPr>
          <p:cNvSpPr/>
          <p:nvPr/>
        </p:nvSpPr>
        <p:spPr>
          <a:xfrm>
            <a:off x="72263" y="2473020"/>
            <a:ext cx="1034188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0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800" b="1" dirty="0"/>
              <a:t>Contributions directes : + 451 K€ par rapport à 2022 -  Stabilité des taux entre 2022 et 2023 mais augmentation de la valeur locative de 7,1% + variations des bases physiques 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800" b="1" dirty="0"/>
              <a:t>Taxe sur l’électricité : + 58 K€ par rapport à 2022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800" b="1" dirty="0"/>
              <a:t>Dotation de solidarité communautaire : + 398 K€ par rapport à 2022 suite à la redistribution des rôles complémentaires aux communes.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800" b="1" dirty="0"/>
          </a:p>
          <a:p>
            <a:pPr algn="just"/>
            <a:r>
              <a:rPr lang="fr-FR" sz="2800" b="1" dirty="0"/>
              <a:t>Parallèlement, droits de mutation : - 201K€ par rapport à 2022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0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A737162-D5C0-4C76-A4E6-9458E76E2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59" y="543443"/>
            <a:ext cx="4194412" cy="193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1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2788756" y="308287"/>
            <a:ext cx="7641392" cy="470312"/>
          </a:xfrm>
        </p:spPr>
        <p:txBody>
          <a:bodyPr/>
          <a:lstStyle/>
          <a:p>
            <a:r>
              <a:rPr lang="fr-FR" sz="3600" b="1" dirty="0"/>
              <a:t>CA 2023 - COMMUNE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4498059" y="778599"/>
            <a:ext cx="6281303" cy="389298"/>
          </a:xfrm>
        </p:spPr>
        <p:txBody>
          <a:bodyPr/>
          <a:lstStyle/>
          <a:p>
            <a:pPr algn="l"/>
            <a:r>
              <a:rPr lang="fr-FR" sz="2800" b="1" dirty="0"/>
              <a:t>Chapitre 74 – Dotations et participations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20EDD2-266A-4769-BEDF-A353BC066F11}"/>
              </a:ext>
            </a:extLst>
          </p:cNvPr>
          <p:cNvSpPr/>
          <p:nvPr/>
        </p:nvSpPr>
        <p:spPr>
          <a:xfrm>
            <a:off x="5718093" y="1297178"/>
            <a:ext cx="9216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Réalisé 2023 = + 15,6 K€ par / l’alloué 2023</a:t>
            </a:r>
          </a:p>
          <a:p>
            <a:r>
              <a:rPr lang="fr-FR" sz="2000" b="1" dirty="0"/>
              <a:t>	        =  + 116 K€ par / au réalisé 2022</a:t>
            </a:r>
          </a:p>
        </p:txBody>
      </p:sp>
      <p:sp>
        <p:nvSpPr>
          <p:cNvPr id="10" name="Flèche : courbe vers la droite 9">
            <a:extLst>
              <a:ext uri="{FF2B5EF4-FFF2-40B4-BE49-F238E27FC236}">
                <a16:creationId xmlns:a16="http://schemas.microsoft.com/office/drawing/2014/main" id="{736D7224-F2E3-4F6E-9336-767C622D4933}"/>
              </a:ext>
            </a:extLst>
          </p:cNvPr>
          <p:cNvSpPr/>
          <p:nvPr/>
        </p:nvSpPr>
        <p:spPr>
          <a:xfrm>
            <a:off x="4806518" y="1374877"/>
            <a:ext cx="797668" cy="4733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F60AB1-B0FB-4A0F-A991-4EEE28CBC57A}"/>
              </a:ext>
            </a:extLst>
          </p:cNvPr>
          <p:cNvSpPr/>
          <p:nvPr/>
        </p:nvSpPr>
        <p:spPr>
          <a:xfrm>
            <a:off x="-51241" y="3490038"/>
            <a:ext cx="971551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800" b="1" dirty="0"/>
              <a:t>Recette exceptionnelle en 2023 liée à la dotation de recensement en  2023 :  16,5 K€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800" b="1" dirty="0"/>
              <a:t>Augmentation de + 75 K€ des recettes PSU versées par la CAF par rapport au réalisé 2022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800" b="1" dirty="0"/>
              <a:t>Augmentation de la dotation de solidarité rurale (DSR) de + 20 K€ par rapport à 2022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6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4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4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09DB03E-96F7-401B-9579-B9FE24543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53" y="765069"/>
            <a:ext cx="4097806" cy="19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071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6535</TotalTime>
  <Words>2368</Words>
  <Application>Microsoft Office PowerPoint</Application>
  <PresentationFormat>Personnalisé</PresentationFormat>
  <Paragraphs>291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Arial,Bold</vt:lpstr>
      <vt:lpstr>Calibri</vt:lpstr>
      <vt:lpstr>Wingdings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 MARCHETTO</dc:creator>
  <cp:lastModifiedBy>Aurélie MORETTI</cp:lastModifiedBy>
  <cp:revision>452</cp:revision>
  <cp:lastPrinted>2024-04-08T07:55:08Z</cp:lastPrinted>
  <dcterms:created xsi:type="dcterms:W3CDTF">2016-09-01T09:54:26Z</dcterms:created>
  <dcterms:modified xsi:type="dcterms:W3CDTF">2024-04-19T14:27:51Z</dcterms:modified>
</cp:coreProperties>
</file>